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2" r:id="rId40"/>
    <p:sldId id="293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28" autoAdjust="0"/>
  </p:normalViewPr>
  <p:slideViewPr>
    <p:cSldViewPr>
      <p:cViewPr varScale="1">
        <p:scale>
          <a:sx n="88" d="100"/>
          <a:sy n="88" d="100"/>
        </p:scale>
        <p:origin x="-96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93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39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925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01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59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10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71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42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823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214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37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/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10548-1578-4B6C-B17E-C236802F8F6A}" type="datetimeFigureOut">
              <a:rPr lang="es-ES" smtClean="0"/>
              <a:t>02/12/2011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CD772-D55C-40A4-988C-28679319D3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2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Hardware amateur para MSX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2292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Néstor Soriano (Konamiman)</a:t>
            </a:r>
          </a:p>
          <a:p>
            <a:endParaRPr lang="es-ES" dirty="0" smtClean="0"/>
          </a:p>
          <a:p>
            <a:endParaRPr lang="es-ES" dirty="0" smtClean="0"/>
          </a:p>
        </p:txBody>
      </p:sp>
      <p:sp>
        <p:nvSpPr>
          <p:cNvPr id="4" name="3 CuadroTexto"/>
          <p:cNvSpPr txBox="1"/>
          <p:nvPr/>
        </p:nvSpPr>
        <p:spPr>
          <a:xfrm>
            <a:off x="2919404" y="4581128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http://www.konamiman.com</a:t>
            </a:r>
          </a:p>
          <a:p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45" y="2636912"/>
            <a:ext cx="1250947" cy="5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r>
              <a:rPr lang="es-ES" dirty="0" smtClean="0"/>
              <a:t>Unidades de diskette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8" y="3212976"/>
            <a:ext cx="3487936" cy="261595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212976"/>
            <a:ext cx="2609850" cy="26098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20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r>
              <a:rPr lang="es-ES" dirty="0" smtClean="0"/>
              <a:t>Unidades de diskette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8" y="3212976"/>
            <a:ext cx="3487936" cy="261595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212976"/>
            <a:ext cx="2609850" cy="26098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16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29000"/>
            <a:ext cx="3577580" cy="26633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r>
              <a:rPr lang="es-ES" dirty="0" smtClean="0"/>
              <a:t>Unidades de diskette</a:t>
            </a:r>
          </a:p>
          <a:p>
            <a:r>
              <a:rPr lang="es-ES" dirty="0" smtClean="0"/>
              <a:t>Digitalizadores de video/</a:t>
            </a:r>
            <a:r>
              <a:rPr lang="es-ES" dirty="0" err="1" smtClean="0"/>
              <a:t>scanners</a:t>
            </a:r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85828"/>
            <a:ext cx="2952328" cy="221424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0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29000"/>
            <a:ext cx="3577580" cy="26633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r>
              <a:rPr lang="es-ES" dirty="0" smtClean="0"/>
              <a:t>Unidades de diskette</a:t>
            </a:r>
          </a:p>
          <a:p>
            <a:r>
              <a:rPr lang="es-ES" dirty="0" smtClean="0"/>
              <a:t>Digitalizadores de video/</a:t>
            </a:r>
            <a:r>
              <a:rPr lang="es-ES" dirty="0" err="1" smtClean="0"/>
              <a:t>scanners</a:t>
            </a:r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85828"/>
            <a:ext cx="2952328" cy="221424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4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Tarjetas de sonido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2381250" cy="3171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075632"/>
            <a:ext cx="3251200" cy="24384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8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Tarjetas de sonido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2381250" cy="3171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075632"/>
            <a:ext cx="3251200" cy="24384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8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Tarjetas de sonido</a:t>
            </a:r>
          </a:p>
          <a:p>
            <a:r>
              <a:rPr lang="es-ES" dirty="0" smtClean="0"/>
              <a:t>Cosas raras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725936"/>
            <a:ext cx="4275075" cy="311028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" y="3391114"/>
            <a:ext cx="3010599" cy="243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3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445624" cy="129614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Hardware amateur:</a:t>
            </a:r>
            <a:br>
              <a:rPr lang="es-ES" dirty="0" smtClean="0"/>
            </a:br>
            <a:r>
              <a:rPr lang="es-ES" dirty="0" smtClean="0"/>
              <a:t>Controladores de almacenamiento</a:t>
            </a:r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96" y="2947764"/>
            <a:ext cx="3810000" cy="28575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HSH SCSI (1989)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556792"/>
            <a:ext cx="8496944" cy="4525963"/>
          </a:xfrm>
        </p:spPr>
        <p:txBody>
          <a:bodyPr/>
          <a:lstStyle/>
          <a:p>
            <a:r>
              <a:rPr lang="es-ES" sz="2400" dirty="0" smtClean="0"/>
              <a:t>Desarrollado por HSH (Alemania)</a:t>
            </a:r>
          </a:p>
          <a:p>
            <a:r>
              <a:rPr lang="es-ES" sz="2400" dirty="0" smtClean="0"/>
              <a:t>Posiblemente el primer controlador de almacenamiento amateur para MSX</a:t>
            </a:r>
          </a:p>
          <a:p>
            <a:r>
              <a:rPr lang="es-ES" sz="2400" dirty="0" smtClean="0"/>
              <a:t>Con (sencillo) manual de instrucciones y diskette con FDISK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01008"/>
            <a:ext cx="1935666" cy="256946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81183"/>
            <a:ext cx="1872208" cy="258929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9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B.E.R.T. SCSI (1993)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r>
              <a:rPr lang="es-ES" sz="2400" dirty="0" smtClean="0"/>
              <a:t>Desarrollado por Hardware </a:t>
            </a:r>
            <a:r>
              <a:rPr lang="es-ES" sz="2400" dirty="0" err="1" smtClean="0"/>
              <a:t>Partners</a:t>
            </a:r>
            <a:r>
              <a:rPr lang="es-ES" sz="2400" dirty="0" smtClean="0"/>
              <a:t> </a:t>
            </a:r>
            <a:r>
              <a:rPr lang="es-ES" sz="2400" dirty="0" err="1" smtClean="0"/>
              <a:t>Nederlands</a:t>
            </a:r>
            <a:r>
              <a:rPr lang="es-ES" sz="2400" dirty="0" smtClean="0"/>
              <a:t> (Holanda)</a:t>
            </a:r>
          </a:p>
          <a:p>
            <a:r>
              <a:rPr lang="es-ES" sz="2400" dirty="0" smtClean="0"/>
              <a:t>“Tamaño </a:t>
            </a:r>
            <a:r>
              <a:rPr lang="es-ES" sz="2400" dirty="0" err="1" smtClean="0"/>
              <a:t>Konami</a:t>
            </a:r>
            <a:r>
              <a:rPr lang="es-ES" sz="2400" dirty="0" smtClean="0"/>
              <a:t>”</a:t>
            </a:r>
          </a:p>
          <a:p>
            <a:r>
              <a:rPr lang="es-ES" sz="2400" dirty="0" err="1" smtClean="0"/>
              <a:t>Kernel</a:t>
            </a:r>
            <a:r>
              <a:rPr lang="es-ES" sz="2400" dirty="0" smtClean="0"/>
              <a:t> del MSX-DOS 2 </a:t>
            </a:r>
            <a:r>
              <a:rPr lang="es-ES" sz="2400" dirty="0" err="1" smtClean="0"/>
              <a:t>incluído</a:t>
            </a:r>
            <a:endParaRPr lang="es-ES" sz="2400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465"/>
            <a:ext cx="2962275" cy="20097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92" y="3561314"/>
            <a:ext cx="2888760" cy="202792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51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s-ES" dirty="0" smtClean="0"/>
              <a:t>El sistema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Estándar de ordenadores domésticos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0" y="3971978"/>
            <a:ext cx="2956411" cy="221445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68453"/>
            <a:ext cx="3024336" cy="157265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99187"/>
            <a:ext cx="2726556" cy="222798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56055"/>
            <a:ext cx="2571750" cy="17811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0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¡Escalofriante documento histórico!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18793"/>
            <a:ext cx="6488008" cy="431788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8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¡Escalofriante documento histórico!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18793"/>
            <a:ext cx="6488008" cy="431788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8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GOUDA SCSI (1993)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844824"/>
            <a:ext cx="8496944" cy="4525963"/>
          </a:xfrm>
        </p:spPr>
        <p:txBody>
          <a:bodyPr/>
          <a:lstStyle/>
          <a:p>
            <a:r>
              <a:rPr lang="es-ES" sz="2400" dirty="0" smtClean="0"/>
              <a:t>Desarrollado por </a:t>
            </a:r>
            <a:r>
              <a:rPr lang="es-ES" sz="2400" dirty="0"/>
              <a:t>MSX Club Gouda </a:t>
            </a:r>
            <a:r>
              <a:rPr lang="es-ES" sz="2400" dirty="0" smtClean="0"/>
              <a:t>(Holanda)</a:t>
            </a:r>
          </a:p>
          <a:p>
            <a:r>
              <a:rPr lang="es-ES" sz="2400" dirty="0" smtClean="0"/>
              <a:t>Muy rápido (~100KB/s en Z80 3.57MHZ, ~</a:t>
            </a:r>
            <a:r>
              <a:rPr lang="en-US" sz="2400" dirty="0" smtClean="0"/>
              <a:t>350 </a:t>
            </a:r>
            <a:r>
              <a:rPr lang="en-US" sz="2400" dirty="0" err="1"/>
              <a:t>kB</a:t>
            </a:r>
            <a:r>
              <a:rPr lang="en-US" sz="2400" dirty="0"/>
              <a:t>/s </a:t>
            </a:r>
            <a:r>
              <a:rPr lang="en-US" sz="2400" dirty="0" smtClean="0"/>
              <a:t>en Z80 </a:t>
            </a:r>
            <a:r>
              <a:rPr lang="en-US" sz="2400" dirty="0"/>
              <a:t>7.16 </a:t>
            </a:r>
            <a:r>
              <a:rPr lang="en-US" sz="2400" dirty="0" smtClean="0"/>
              <a:t>MHz</a:t>
            </a:r>
            <a:r>
              <a:rPr lang="es-ES" sz="2400" dirty="0" smtClean="0"/>
              <a:t>)</a:t>
            </a:r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459" y="3570734"/>
            <a:ext cx="2438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MegaSCSI</a:t>
            </a:r>
            <a:r>
              <a:rPr lang="es-ES" dirty="0" smtClean="0"/>
              <a:t> (1995)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525963"/>
          </a:xfrm>
        </p:spPr>
        <p:txBody>
          <a:bodyPr/>
          <a:lstStyle/>
          <a:p>
            <a:r>
              <a:rPr lang="es-ES" sz="2400" dirty="0" smtClean="0"/>
              <a:t>Desarrollado por ESE </a:t>
            </a:r>
            <a:r>
              <a:rPr lang="es-ES" sz="2400" dirty="0" err="1" smtClean="0"/>
              <a:t>Artists</a:t>
            </a:r>
            <a:r>
              <a:rPr lang="es-ES" sz="2400" dirty="0" smtClean="0"/>
              <a:t> Factory (Japón)</a:t>
            </a:r>
          </a:p>
          <a:p>
            <a:r>
              <a:rPr lang="es-ES" sz="2400" dirty="0" smtClean="0"/>
              <a:t>MUY rápido (hasta ~700KB/s en MSX Turbo-R)</a:t>
            </a:r>
          </a:p>
          <a:p>
            <a:r>
              <a:rPr lang="es-ES" sz="2400" dirty="0" smtClean="0"/>
              <a:t>Compatible con unidades MO, ZIP</a:t>
            </a:r>
          </a:p>
          <a:p>
            <a:r>
              <a:rPr lang="es-ES" sz="2400" dirty="0" smtClean="0"/>
              <a:t>SRAM de 128K a 1024K (BIOS + almacenamiento</a:t>
            </a:r>
            <a:r>
              <a:rPr lang="es-ES" sz="2400" dirty="0"/>
              <a:t>) con batería </a:t>
            </a:r>
            <a:endParaRPr lang="es-ES" sz="2400" dirty="0" smtClean="0"/>
          </a:p>
          <a:p>
            <a:r>
              <a:rPr lang="es-ES" sz="2400" dirty="0" smtClean="0"/>
              <a:t>Muy caro (20.000 – 30.000 yen)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36" y="4005064"/>
            <a:ext cx="2438400" cy="20193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73996"/>
            <a:ext cx="2438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8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MegaSCSI</a:t>
            </a:r>
            <a:r>
              <a:rPr lang="es-ES" dirty="0" smtClean="0"/>
              <a:t> (1995)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00808"/>
            <a:ext cx="5976664" cy="4059622"/>
          </a:xfrm>
        </p:spPr>
      </p:pic>
    </p:spTree>
    <p:extLst>
      <p:ext uri="{BB962C8B-B14F-4D97-AF65-F5344CB8AC3E}">
        <p14:creationId xmlns:p14="http://schemas.microsoft.com/office/powerpoint/2010/main" val="26271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MegaSCSI</a:t>
            </a:r>
            <a:r>
              <a:rPr lang="es-ES" dirty="0" smtClean="0"/>
              <a:t> (1995)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r>
              <a:rPr lang="es-ES" dirty="0" smtClean="0"/>
              <a:t>Hasta 256 particiones de 32MB (= 8GB)</a:t>
            </a:r>
          </a:p>
          <a:p>
            <a:r>
              <a:rPr lang="es-ES" dirty="0" smtClean="0"/>
              <a:t>Emulador de diskettes usando ficheros de imagen de disco</a:t>
            </a:r>
          </a:p>
          <a:p>
            <a:r>
              <a:rPr lang="es-ES" dirty="0" smtClean="0"/>
              <a:t>Driver de CD-ROM</a:t>
            </a:r>
          </a:p>
          <a:p>
            <a:r>
              <a:rPr lang="es-ES" dirty="0" smtClean="0"/>
              <a:t>Reproductor de vídeo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18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¡Escalofriante documento histórico!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93655"/>
            <a:ext cx="5328592" cy="421622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0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¡Escalofriante documento histórico!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93655"/>
            <a:ext cx="5328592" cy="421622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0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1645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¡Escalofriante documento histórico!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219946" y="404664"/>
            <a:ext cx="8445624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¡</a:t>
            </a:r>
            <a:r>
              <a:rPr lang="es-ES" strike="sngStrike" dirty="0" smtClean="0">
                <a:solidFill>
                  <a:schemeClr val="bg1">
                    <a:lumMod val="75000"/>
                  </a:schemeClr>
                </a:solidFill>
              </a:rPr>
              <a:t>Escalofriante</a:t>
            </a:r>
            <a:r>
              <a:rPr lang="es-ES" dirty="0" smtClean="0"/>
              <a:t> documento histórico!</a:t>
            </a: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85256"/>
            <a:ext cx="5760640" cy="432048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8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96944" cy="4525963"/>
          </a:xfrm>
        </p:spPr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218862" y="404664"/>
            <a:ext cx="8445624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¡</a:t>
            </a:r>
            <a:r>
              <a:rPr lang="es-ES" strike="sngStrike" dirty="0" smtClean="0">
                <a:solidFill>
                  <a:schemeClr val="bg1">
                    <a:lumMod val="75000"/>
                  </a:schemeClr>
                </a:solidFill>
              </a:rPr>
              <a:t>Escalofriante</a:t>
            </a:r>
            <a:r>
              <a:rPr lang="es-ES" dirty="0" smtClean="0"/>
              <a:t> documento histórico!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85256"/>
            <a:ext cx="5760640" cy="432048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s-ES" dirty="0" smtClean="0"/>
              <a:t>El sistema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Estándar de ordenadores domésticos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0" y="3971978"/>
            <a:ext cx="2956411" cy="2214455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68453"/>
            <a:ext cx="3024336" cy="157265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99187"/>
            <a:ext cx="2726556" cy="222798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56055"/>
            <a:ext cx="2571750" cy="17811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6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332656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Sunrise</a:t>
            </a:r>
            <a:r>
              <a:rPr lang="es-ES" dirty="0" smtClean="0"/>
              <a:t> IDE (1995)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5415" y="1412776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Diseñado por </a:t>
            </a:r>
            <a:r>
              <a:rPr lang="es-ES" sz="2400" dirty="0" err="1" smtClean="0"/>
              <a:t>Henrik</a:t>
            </a:r>
            <a:r>
              <a:rPr lang="es-ES" sz="2400" dirty="0" smtClean="0"/>
              <a:t> </a:t>
            </a:r>
            <a:r>
              <a:rPr lang="es-ES" sz="2400" dirty="0" err="1" smtClean="0"/>
              <a:t>Gilvad</a:t>
            </a:r>
            <a:r>
              <a:rPr lang="es-ES" sz="2400" dirty="0" smtClean="0"/>
              <a:t> (Dinamarca), fabricado por </a:t>
            </a:r>
            <a:r>
              <a:rPr lang="es-ES" sz="2400" dirty="0" err="1" smtClean="0"/>
              <a:t>Sunrise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MSX (Holanda, Suiza)</a:t>
            </a:r>
          </a:p>
          <a:p>
            <a:r>
              <a:rPr lang="es-ES" sz="2400" dirty="0" smtClean="0"/>
              <a:t>Económico (~7000 </a:t>
            </a:r>
            <a:r>
              <a:rPr lang="es-ES" sz="2400" dirty="0" err="1" smtClean="0"/>
              <a:t>pta</a:t>
            </a:r>
            <a:r>
              <a:rPr lang="es-ES" sz="2400" dirty="0" smtClean="0"/>
              <a:t>)</a:t>
            </a:r>
          </a:p>
          <a:p>
            <a:r>
              <a:rPr lang="es-ES" sz="2400" dirty="0" smtClean="0"/>
              <a:t>BIOS en memoria flash, actualizable por software</a:t>
            </a:r>
          </a:p>
          <a:p>
            <a:r>
              <a:rPr lang="es-ES" sz="2400" dirty="0" smtClean="0"/>
              <a:t>Software muy simple que ha ido mejorando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63" y="3717032"/>
            <a:ext cx="2114001" cy="237626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980"/>
            <a:ext cx="2134237" cy="237494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3933056"/>
            <a:ext cx="2669416" cy="189191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87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Sunrise</a:t>
            </a:r>
            <a:r>
              <a:rPr lang="es-ES" dirty="0" smtClean="0"/>
              <a:t> CF </a:t>
            </a:r>
            <a:r>
              <a:rPr lang="es-ES" dirty="0" err="1" smtClean="0"/>
              <a:t>reader</a:t>
            </a:r>
            <a:r>
              <a:rPr lang="es-ES" dirty="0" smtClean="0"/>
              <a:t> (2002)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36000"/>
          </a:xfrm>
        </p:spPr>
        <p:txBody>
          <a:bodyPr/>
          <a:lstStyle/>
          <a:p>
            <a:r>
              <a:rPr lang="es-ES" sz="2800" dirty="0" smtClean="0"/>
              <a:t>Evolución del adaptador CF para </a:t>
            </a:r>
            <a:r>
              <a:rPr lang="es-ES" sz="2800" dirty="0" err="1" smtClean="0"/>
              <a:t>Sunrise</a:t>
            </a:r>
            <a:r>
              <a:rPr lang="es-ES" sz="2800" dirty="0" smtClean="0"/>
              <a:t> IDE </a:t>
            </a:r>
          </a:p>
          <a:p>
            <a:r>
              <a:rPr lang="es-ES" sz="2800" dirty="0" smtClean="0"/>
              <a:t>Mismo precio y software que </a:t>
            </a:r>
            <a:r>
              <a:rPr lang="es-ES" sz="2800" dirty="0" err="1" smtClean="0"/>
              <a:t>Sunrise</a:t>
            </a:r>
            <a:r>
              <a:rPr lang="es-ES" sz="2800" dirty="0" smtClean="0"/>
              <a:t> IDE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75795"/>
            <a:ext cx="2376264" cy="2893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07" y="2975795"/>
            <a:ext cx="4666573" cy="2893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8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LPE SD/MMC </a:t>
            </a:r>
            <a:r>
              <a:rPr lang="es-ES" dirty="0" err="1" smtClean="0"/>
              <a:t>reader</a:t>
            </a:r>
            <a:r>
              <a:rPr lang="es-ES" dirty="0" smtClean="0"/>
              <a:t> (2007)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908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por Leonardo </a:t>
            </a:r>
            <a:r>
              <a:rPr lang="es-ES" sz="2400" dirty="0" err="1" smtClean="0"/>
              <a:t>Padial</a:t>
            </a:r>
            <a:r>
              <a:rPr lang="es-ES" sz="2400" dirty="0" smtClean="0"/>
              <a:t> (España)</a:t>
            </a:r>
          </a:p>
          <a:p>
            <a:r>
              <a:rPr lang="es-ES" sz="2400" dirty="0"/>
              <a:t>BIOS en memoria flash, actualizable por software</a:t>
            </a:r>
          </a:p>
          <a:p>
            <a:r>
              <a:rPr lang="es-ES" sz="2400" dirty="0" smtClean="0"/>
              <a:t>FDISK en ROM</a:t>
            </a:r>
          </a:p>
          <a:p>
            <a:r>
              <a:rPr lang="es-ES" sz="2400" dirty="0"/>
              <a:t>Emulador de diskettes usando ficheros </a:t>
            </a:r>
            <a:r>
              <a:rPr lang="es-ES" sz="2400" dirty="0" smtClean="0"/>
              <a:t>imagen</a:t>
            </a:r>
          </a:p>
          <a:p>
            <a:endParaRPr lang="es-ES" sz="24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73016"/>
            <a:ext cx="3312368" cy="24842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51382"/>
            <a:ext cx="2209800" cy="24574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980728"/>
            <a:ext cx="8445624" cy="129614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Hardware amateur:</a:t>
            </a:r>
            <a:br>
              <a:rPr lang="es-ES" dirty="0" smtClean="0"/>
            </a:br>
            <a:r>
              <a:rPr lang="es-ES" dirty="0" smtClean="0"/>
              <a:t>Otros tipos</a:t>
            </a: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/>
          <a:stretch/>
        </p:blipFill>
        <p:spPr>
          <a:xfrm>
            <a:off x="2686270" y="2564904"/>
            <a:ext cx="3829946" cy="32314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6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Moonsound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908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Diseñado por </a:t>
            </a:r>
            <a:r>
              <a:rPr lang="es-ES" sz="2400" dirty="0" err="1" smtClean="0"/>
              <a:t>Henrik</a:t>
            </a:r>
            <a:r>
              <a:rPr lang="es-ES" sz="2400" dirty="0" smtClean="0"/>
              <a:t> </a:t>
            </a:r>
            <a:r>
              <a:rPr lang="es-ES" sz="2400" dirty="0" err="1" smtClean="0"/>
              <a:t>Gilvad</a:t>
            </a:r>
            <a:r>
              <a:rPr lang="es-ES" sz="2400" dirty="0" smtClean="0"/>
              <a:t>, fabricado por </a:t>
            </a:r>
            <a:r>
              <a:rPr lang="es-ES" sz="2400" dirty="0" err="1" smtClean="0"/>
              <a:t>Sunrise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MSX</a:t>
            </a:r>
          </a:p>
          <a:p>
            <a:r>
              <a:rPr lang="es-ES" sz="2400" dirty="0" smtClean="0"/>
              <a:t>Tarjeta de sonido con chip OPL4 de Yamaha</a:t>
            </a:r>
            <a:endParaRPr lang="es-ES" sz="2400" dirty="0"/>
          </a:p>
          <a:p>
            <a:r>
              <a:rPr lang="es-ES" sz="2400" dirty="0" smtClean="0"/>
              <a:t>24 canales wave de 16 bits</a:t>
            </a:r>
          </a:p>
          <a:p>
            <a:r>
              <a:rPr lang="es-ES" sz="2400" dirty="0" smtClean="0"/>
              <a:t>2M </a:t>
            </a:r>
            <a:r>
              <a:rPr lang="es-ES" sz="2400" dirty="0" err="1" smtClean="0"/>
              <a:t>sample</a:t>
            </a:r>
            <a:r>
              <a:rPr lang="es-ES" sz="2400" dirty="0" smtClean="0"/>
              <a:t> ROM + 128K </a:t>
            </a:r>
            <a:r>
              <a:rPr lang="es-ES" sz="2400" dirty="0" err="1" smtClean="0"/>
              <a:t>sample</a:t>
            </a:r>
            <a:r>
              <a:rPr lang="es-ES" sz="2400" dirty="0" smtClean="0"/>
              <a:t> RAM, ampliable a 1M</a:t>
            </a:r>
          </a:p>
          <a:p>
            <a:endParaRPr lang="es-ES" sz="24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17032"/>
            <a:ext cx="2790825" cy="22574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2" t="9499" r="25655" b="39834"/>
          <a:stretch/>
        </p:blipFill>
        <p:spPr>
          <a:xfrm>
            <a:off x="1547664" y="4005064"/>
            <a:ext cx="2456872" cy="14356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38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Graphics</a:t>
            </a:r>
            <a:r>
              <a:rPr lang="es-ES" dirty="0" smtClean="0"/>
              <a:t> 9000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908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por </a:t>
            </a:r>
            <a:r>
              <a:rPr lang="es-ES" sz="2400" dirty="0" err="1" smtClean="0"/>
              <a:t>Sunrise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MSX</a:t>
            </a:r>
          </a:p>
          <a:p>
            <a:r>
              <a:rPr lang="es-ES" sz="2400" dirty="0" smtClean="0"/>
              <a:t>Tarjeta gráfica con chip V9990 de Yamaha</a:t>
            </a:r>
            <a:endParaRPr lang="es-ES" sz="2400" dirty="0"/>
          </a:p>
          <a:p>
            <a:r>
              <a:rPr lang="es-ES" sz="2400" dirty="0" smtClean="0"/>
              <a:t>Hasta 32K colores, 640x480</a:t>
            </a:r>
          </a:p>
          <a:p>
            <a:r>
              <a:rPr lang="es-ES" sz="2400" dirty="0" smtClean="0"/>
              <a:t>512K video RAM</a:t>
            </a:r>
          </a:p>
          <a:p>
            <a:r>
              <a:rPr lang="es-ES" sz="2400" dirty="0" smtClean="0"/>
              <a:t>Convertible en Video 9000 (digitalizador)</a:t>
            </a:r>
          </a:p>
          <a:p>
            <a:endParaRPr lang="es-ES" sz="24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979300"/>
            <a:ext cx="2315096" cy="207544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55842" y="3068259"/>
            <a:ext cx="2000667" cy="374441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74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PlaySoniq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58250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por </a:t>
            </a:r>
            <a:r>
              <a:rPr lang="es-ES" sz="2400" dirty="0" err="1" smtClean="0"/>
              <a:t>SuperSoniqs</a:t>
            </a:r>
            <a:endParaRPr lang="es-ES" sz="2400" dirty="0" smtClean="0"/>
          </a:p>
          <a:p>
            <a:r>
              <a:rPr lang="es-ES" sz="2400" dirty="0" smtClean="0"/>
              <a:t>Procesador de audio/video de la Sega Master </a:t>
            </a:r>
            <a:r>
              <a:rPr lang="es-ES" sz="2400" dirty="0" err="1" smtClean="0"/>
              <a:t>System</a:t>
            </a:r>
            <a:r>
              <a:rPr lang="es-ES" sz="2400" dirty="0" smtClean="0"/>
              <a:t> II</a:t>
            </a:r>
            <a:endParaRPr lang="es-ES" sz="2400" dirty="0"/>
          </a:p>
          <a:p>
            <a:r>
              <a:rPr lang="es-ES" sz="2400" dirty="0" smtClean="0"/>
              <a:t>SID del </a:t>
            </a:r>
            <a:r>
              <a:rPr lang="es-ES" sz="2400" dirty="0" err="1" smtClean="0"/>
              <a:t>Commodore</a:t>
            </a:r>
            <a:r>
              <a:rPr lang="es-ES" sz="2400" dirty="0" smtClean="0"/>
              <a:t> 64</a:t>
            </a:r>
          </a:p>
          <a:p>
            <a:r>
              <a:rPr lang="es-ES" sz="2400" dirty="0" smtClean="0"/>
              <a:t>16MB RAM</a:t>
            </a:r>
          </a:p>
          <a:p>
            <a:r>
              <a:rPr lang="es-ES" sz="2400" dirty="0" smtClean="0"/>
              <a:t>Permite jugar a juegos de la </a:t>
            </a:r>
            <a:r>
              <a:rPr lang="es-ES" sz="2400" dirty="0"/>
              <a:t>Sega Master </a:t>
            </a:r>
            <a:r>
              <a:rPr lang="es-ES" sz="2400" dirty="0" err="1"/>
              <a:t>System</a:t>
            </a:r>
            <a:r>
              <a:rPr lang="es-ES" sz="2400" dirty="0"/>
              <a:t> II</a:t>
            </a:r>
          </a:p>
          <a:p>
            <a:endParaRPr lang="es-ES" sz="2400" dirty="0" smtClean="0"/>
          </a:p>
          <a:p>
            <a:endParaRPr lang="es-ES" sz="24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847040"/>
            <a:ext cx="2295245" cy="221119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82102"/>
            <a:ext cx="2625793" cy="221119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7 Estrella de 32 puntas"/>
          <p:cNvSpPr/>
          <p:nvPr/>
        </p:nvSpPr>
        <p:spPr>
          <a:xfrm>
            <a:off x="2699792" y="980728"/>
            <a:ext cx="3447373" cy="3024336"/>
          </a:xfrm>
          <a:prstGeom prst="star32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>
            <a:solidFill>
              <a:schemeClr val="tx1"/>
            </a:solidFill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Cinta curvada hacia arriba"/>
          <p:cNvSpPr/>
          <p:nvPr/>
        </p:nvSpPr>
        <p:spPr>
          <a:xfrm>
            <a:off x="2151394" y="4149080"/>
            <a:ext cx="4544167" cy="1454168"/>
          </a:xfrm>
          <a:prstGeom prst="ellipseRibbon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800" b="1" dirty="0" smtClean="0">
                <a:latin typeface="Algerian" pitchFamily="82" charset="0"/>
              </a:rPr>
              <a:t>Precio: 150€</a:t>
            </a:r>
            <a:endParaRPr lang="es-ES" sz="2800" b="1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6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ObsoNET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908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(a mano) por Daniel </a:t>
            </a:r>
            <a:r>
              <a:rPr lang="es-ES" sz="2400" dirty="0" err="1" smtClean="0"/>
              <a:t>Berdugo</a:t>
            </a:r>
            <a:endParaRPr lang="es-ES" sz="2400" dirty="0" smtClean="0"/>
          </a:p>
          <a:p>
            <a:r>
              <a:rPr lang="es-ES" sz="2400" dirty="0" smtClean="0"/>
              <a:t>Tarjeta Ethernet</a:t>
            </a:r>
            <a:endParaRPr lang="es-ES" sz="2400" dirty="0"/>
          </a:p>
          <a:p>
            <a:r>
              <a:rPr lang="es-ES" sz="2400" dirty="0" smtClean="0"/>
              <a:t>Pila TCP/IP por software (</a:t>
            </a:r>
            <a:r>
              <a:rPr lang="es-ES" sz="2400" dirty="0" err="1" smtClean="0"/>
              <a:t>InterNestor</a:t>
            </a:r>
            <a:r>
              <a:rPr lang="es-ES" sz="2400" dirty="0" smtClean="0"/>
              <a:t> Lite)</a:t>
            </a:r>
          </a:p>
          <a:p>
            <a:r>
              <a:rPr lang="es-ES" sz="2400" dirty="0" smtClean="0"/>
              <a:t>Diseño libre y publicado (obsonet.blogspot.com)</a:t>
            </a:r>
          </a:p>
          <a:p>
            <a:endParaRPr lang="es-ES" sz="24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73016"/>
            <a:ext cx="3457701" cy="2215090"/>
          </a:xfrm>
          <a:prstGeom prst="rect">
            <a:avLst/>
          </a:prstGeom>
          <a:ln w="31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73016"/>
            <a:ext cx="3240360" cy="221509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4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Denyonet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908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/>
              <a:t>Desarrollado por Dennis </a:t>
            </a:r>
            <a:r>
              <a:rPr lang="es-ES" sz="2400" dirty="0" err="1"/>
              <a:t>Koller</a:t>
            </a:r>
            <a:r>
              <a:rPr lang="es-ES" sz="2400" dirty="0"/>
              <a:t> y </a:t>
            </a:r>
            <a:r>
              <a:rPr lang="es-ES" sz="2400" dirty="0" err="1"/>
              <a:t>Jos</a:t>
            </a:r>
            <a:r>
              <a:rPr lang="es-ES" sz="2400" dirty="0"/>
              <a:t> Van Der </a:t>
            </a:r>
            <a:r>
              <a:rPr lang="es-ES" sz="2400" dirty="0" err="1"/>
              <a:t>Bigelaar</a:t>
            </a:r>
            <a:endParaRPr lang="es-ES" sz="2400" dirty="0"/>
          </a:p>
          <a:p>
            <a:r>
              <a:rPr lang="es-ES" sz="2400" dirty="0" smtClean="0"/>
              <a:t>Tarjeta Ethernet con pila TCP/IP por hardware</a:t>
            </a:r>
            <a:endParaRPr lang="es-ES" sz="2400" dirty="0"/>
          </a:p>
          <a:p>
            <a:endParaRPr lang="es-ES" sz="24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852936"/>
            <a:ext cx="2852941" cy="28745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5"/>
          <a:stretch/>
        </p:blipFill>
        <p:spPr>
          <a:xfrm>
            <a:off x="5076056" y="2659522"/>
            <a:ext cx="2664296" cy="326132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err="1" smtClean="0"/>
              <a:t>NoWind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58250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por Dennis </a:t>
            </a:r>
            <a:r>
              <a:rPr lang="es-ES" sz="2400" dirty="0" err="1" smtClean="0"/>
              <a:t>Koller</a:t>
            </a:r>
            <a:r>
              <a:rPr lang="es-ES" sz="2400" dirty="0" smtClean="0"/>
              <a:t> y </a:t>
            </a:r>
            <a:r>
              <a:rPr lang="es-ES" sz="2400" dirty="0" err="1" smtClean="0"/>
              <a:t>Jos</a:t>
            </a:r>
            <a:r>
              <a:rPr lang="es-ES" sz="2400" dirty="0" smtClean="0"/>
              <a:t> Van Der </a:t>
            </a:r>
            <a:r>
              <a:rPr lang="es-ES" sz="2400" dirty="0" err="1" smtClean="0"/>
              <a:t>Bigelaar</a:t>
            </a:r>
            <a:endParaRPr lang="es-ES" sz="2400" dirty="0" smtClean="0"/>
          </a:p>
          <a:p>
            <a:r>
              <a:rPr lang="es-ES" sz="2400" dirty="0" smtClean="0"/>
              <a:t>Convierte el MSX en un dispositivo USB</a:t>
            </a:r>
            <a:endParaRPr lang="es-ES" sz="2400" dirty="0"/>
          </a:p>
          <a:p>
            <a:r>
              <a:rPr lang="es-ES" sz="2400" dirty="0" smtClean="0"/>
              <a:t>Permite acceder desde el MSX </a:t>
            </a:r>
            <a:r>
              <a:rPr lang="es-ES" sz="2400" smtClean="0"/>
              <a:t>a ficheros </a:t>
            </a:r>
            <a:r>
              <a:rPr lang="es-ES" sz="2400" dirty="0" smtClean="0"/>
              <a:t>almacenados en un PC o Mac</a:t>
            </a:r>
          </a:p>
          <a:p>
            <a:endParaRPr lang="es-ES" sz="2400" dirty="0" smtClean="0"/>
          </a:p>
          <a:p>
            <a:endParaRPr lang="es-ES" sz="24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818" r="9090" b="4396"/>
          <a:stretch/>
        </p:blipFill>
        <p:spPr>
          <a:xfrm>
            <a:off x="1886636" y="3501008"/>
            <a:ext cx="2459396" cy="24841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" b="7550"/>
          <a:stretch/>
        </p:blipFill>
        <p:spPr>
          <a:xfrm>
            <a:off x="5632756" y="3249566"/>
            <a:ext cx="2088232" cy="277090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4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s-ES" dirty="0" smtClean="0"/>
              <a:t>El sistema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Estándar de ordenadores domésticos</a:t>
            </a:r>
          </a:p>
          <a:p>
            <a:r>
              <a:rPr lang="es-ES" dirty="0" smtClean="0"/>
              <a:t>Diseñado por </a:t>
            </a:r>
            <a:r>
              <a:rPr lang="es-ES" dirty="0" err="1" smtClean="0"/>
              <a:t>Kazuhiko</a:t>
            </a:r>
            <a:r>
              <a:rPr lang="es-ES" dirty="0" smtClean="0"/>
              <a:t> </a:t>
            </a:r>
            <a:r>
              <a:rPr lang="es-ES" dirty="0" err="1" smtClean="0"/>
              <a:t>Nishi</a:t>
            </a:r>
            <a:r>
              <a:rPr lang="es-ES" dirty="0" smtClean="0"/>
              <a:t> (ASCII </a:t>
            </a:r>
            <a:r>
              <a:rPr lang="es-ES" dirty="0" err="1" smtClean="0"/>
              <a:t>Corp</a:t>
            </a:r>
            <a:r>
              <a:rPr lang="es-ES" dirty="0" smtClean="0"/>
              <a:t>),</a:t>
            </a:r>
            <a:r>
              <a:rPr lang="es-ES" dirty="0"/>
              <a:t> </a:t>
            </a:r>
            <a:r>
              <a:rPr lang="es-ES" dirty="0" smtClean="0"/>
              <a:t>respaldado por Microsoft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573016"/>
            <a:ext cx="3024336" cy="235142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8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Sistema EMSX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58250"/>
            <a:ext cx="8229600" cy="453600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Desarrollado por Leonardo </a:t>
            </a:r>
            <a:r>
              <a:rPr lang="es-ES" sz="2400" dirty="0" err="1" smtClean="0"/>
              <a:t>padial</a:t>
            </a:r>
            <a:endParaRPr lang="es-ES" sz="2400" dirty="0" smtClean="0"/>
          </a:p>
          <a:p>
            <a:r>
              <a:rPr lang="es-ES" sz="2400" dirty="0" smtClean="0"/>
              <a:t>Tarjeta Z80 + tarjeta de video + tarjeta de sonido + interfaz de teclado sobre un </a:t>
            </a:r>
            <a:r>
              <a:rPr lang="es-ES" sz="2400" dirty="0" err="1" smtClean="0"/>
              <a:t>expansor</a:t>
            </a:r>
            <a:r>
              <a:rPr lang="es-ES" sz="2400" dirty="0" smtClean="0"/>
              <a:t> de slots = MSX completo</a:t>
            </a:r>
            <a:endParaRPr lang="es-ES" sz="2400" dirty="0"/>
          </a:p>
          <a:p>
            <a:endParaRPr lang="es-ES" sz="2400" dirty="0" smtClean="0"/>
          </a:p>
          <a:p>
            <a:endParaRPr lang="es-ES" sz="24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" r="3720" b="22103"/>
          <a:stretch/>
        </p:blipFill>
        <p:spPr>
          <a:xfrm>
            <a:off x="611560" y="3068960"/>
            <a:ext cx="3988056" cy="268202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r="9840"/>
          <a:stretch/>
        </p:blipFill>
        <p:spPr>
          <a:xfrm>
            <a:off x="5220072" y="2909566"/>
            <a:ext cx="3094183" cy="298974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Juegos</a:t>
            </a:r>
            <a:endParaRPr lang="es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6855" r="4353" b="11928"/>
          <a:stretch/>
        </p:blipFill>
        <p:spPr>
          <a:xfrm>
            <a:off x="2019889" y="2151766"/>
            <a:ext cx="5040560" cy="328887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Juegos</a:t>
            </a:r>
            <a:endParaRPr lang="es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6855" r="4353" b="11928"/>
          <a:stretch/>
        </p:blipFill>
        <p:spPr>
          <a:xfrm>
            <a:off x="2019889" y="2151766"/>
            <a:ext cx="5040560" cy="328887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r="22786" b="5714"/>
          <a:stretch/>
        </p:blipFill>
        <p:spPr>
          <a:xfrm>
            <a:off x="5004048" y="1556792"/>
            <a:ext cx="3234168" cy="44204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745" r="4524" b="4578"/>
          <a:stretch/>
        </p:blipFill>
        <p:spPr>
          <a:xfrm>
            <a:off x="755576" y="3228387"/>
            <a:ext cx="3528392" cy="27488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1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31146 -0.263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-1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Juegos</a:t>
            </a:r>
            <a:endParaRPr lang="es-ES" dirty="0"/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6855" r="4353" b="11928"/>
          <a:stretch/>
        </p:blipFill>
        <p:spPr>
          <a:xfrm>
            <a:off x="611840" y="1208680"/>
            <a:ext cx="2520000" cy="16442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r="22786" b="5714"/>
          <a:stretch/>
        </p:blipFill>
        <p:spPr>
          <a:xfrm>
            <a:off x="5004048" y="1556792"/>
            <a:ext cx="3234168" cy="44204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745" r="4524" b="4578"/>
          <a:stretch/>
        </p:blipFill>
        <p:spPr>
          <a:xfrm>
            <a:off x="755576" y="3228387"/>
            <a:ext cx="3528392" cy="27488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Juegos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r="4285"/>
          <a:stretch/>
        </p:blipFill>
        <p:spPr>
          <a:xfrm>
            <a:off x="1763688" y="1628800"/>
            <a:ext cx="5692282" cy="440785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0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332656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Y ahora… ¡pasemos a la acción!</a:t>
            </a:r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81065"/>
            <a:ext cx="5832648" cy="432283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7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s-ES" dirty="0" smtClean="0"/>
              <a:t>El sistema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Estándar de ordenadores domésticos</a:t>
            </a:r>
          </a:p>
          <a:p>
            <a:r>
              <a:rPr lang="es-ES" dirty="0" smtClean="0"/>
              <a:t>Diseñado por </a:t>
            </a:r>
            <a:r>
              <a:rPr lang="es-ES" dirty="0" err="1" smtClean="0"/>
              <a:t>Kazuhiko</a:t>
            </a:r>
            <a:r>
              <a:rPr lang="es-ES" dirty="0" smtClean="0"/>
              <a:t> </a:t>
            </a:r>
            <a:r>
              <a:rPr lang="es-ES" dirty="0" err="1" smtClean="0"/>
              <a:t>Nishi</a:t>
            </a:r>
            <a:r>
              <a:rPr lang="es-ES" dirty="0" smtClean="0"/>
              <a:t> (ASCII </a:t>
            </a:r>
            <a:r>
              <a:rPr lang="es-ES" dirty="0" err="1" smtClean="0"/>
              <a:t>Corp</a:t>
            </a:r>
            <a:r>
              <a:rPr lang="es-ES" dirty="0" smtClean="0"/>
              <a:t>),</a:t>
            </a:r>
            <a:r>
              <a:rPr lang="es-ES" dirty="0"/>
              <a:t> </a:t>
            </a:r>
            <a:r>
              <a:rPr lang="es-ES" dirty="0" smtClean="0"/>
              <a:t>respaldado por Microsoft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573016"/>
            <a:ext cx="3024336" cy="235142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s-ES" dirty="0" smtClean="0"/>
              <a:t>El sistema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Estándar de ordenadores domésticos</a:t>
            </a:r>
          </a:p>
          <a:p>
            <a:r>
              <a:rPr lang="es-ES" dirty="0" smtClean="0"/>
              <a:t>Diseñado por </a:t>
            </a:r>
            <a:r>
              <a:rPr lang="es-ES" dirty="0" err="1" smtClean="0"/>
              <a:t>Kazuhiko</a:t>
            </a:r>
            <a:r>
              <a:rPr lang="es-ES" dirty="0" smtClean="0"/>
              <a:t> </a:t>
            </a:r>
            <a:r>
              <a:rPr lang="es-ES" dirty="0" err="1" smtClean="0"/>
              <a:t>Nishi</a:t>
            </a:r>
            <a:r>
              <a:rPr lang="es-ES" dirty="0" smtClean="0"/>
              <a:t> (ASCII </a:t>
            </a:r>
            <a:r>
              <a:rPr lang="es-ES" dirty="0" err="1" smtClean="0"/>
              <a:t>Corp</a:t>
            </a:r>
            <a:r>
              <a:rPr lang="es-ES" dirty="0" smtClean="0"/>
              <a:t>),</a:t>
            </a:r>
            <a:r>
              <a:rPr lang="es-ES" dirty="0"/>
              <a:t> </a:t>
            </a:r>
            <a:r>
              <a:rPr lang="es-ES" dirty="0" smtClean="0"/>
              <a:t>respaldado por Microsoft</a:t>
            </a:r>
          </a:p>
          <a:p>
            <a:r>
              <a:rPr lang="es-ES" dirty="0" smtClean="0"/>
              <a:t>Basado en Z80, fabricado entre 1983 y 1993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b="14594"/>
          <a:stretch/>
        </p:blipFill>
        <p:spPr>
          <a:xfrm>
            <a:off x="3131840" y="4137891"/>
            <a:ext cx="2590800" cy="181956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64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Posibilidades de expansión de los MSX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/>
          <a:lstStyle/>
          <a:p>
            <a:r>
              <a:rPr lang="es-ES" dirty="0" smtClean="0"/>
              <a:t>Puerto de joystick</a:t>
            </a:r>
          </a:p>
          <a:p>
            <a:endParaRPr lang="es-ES" dirty="0"/>
          </a:p>
          <a:p>
            <a:pPr>
              <a:spcBef>
                <a:spcPts val="4000"/>
              </a:spcBef>
            </a:pPr>
            <a:r>
              <a:rPr lang="es-ES" dirty="0" smtClean="0"/>
              <a:t>Puerto de impresora</a:t>
            </a:r>
          </a:p>
          <a:p>
            <a:endParaRPr lang="es-ES" dirty="0"/>
          </a:p>
          <a:p>
            <a:pPr>
              <a:spcBef>
                <a:spcPts val="4000"/>
              </a:spcBef>
            </a:pPr>
            <a:r>
              <a:rPr lang="es-ES" dirty="0" smtClean="0"/>
              <a:t>Slot de expansión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91" y="1556792"/>
            <a:ext cx="1633125" cy="104762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996952"/>
            <a:ext cx="2200350" cy="113571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18" y="4365104"/>
            <a:ext cx="4579530" cy="163627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8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99648"/>
            <a:ext cx="2437854" cy="288225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86" y="2863622"/>
            <a:ext cx="3672408" cy="275430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33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45624" cy="1296144"/>
          </a:xfrm>
        </p:spPr>
        <p:txBody>
          <a:bodyPr>
            <a:normAutofit/>
          </a:bodyPr>
          <a:lstStyle/>
          <a:p>
            <a:r>
              <a:rPr lang="es-ES" dirty="0" smtClean="0"/>
              <a:t>Hardware “oficial”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r>
              <a:rPr lang="es-ES" dirty="0" smtClean="0"/>
              <a:t>Puertos RS232/</a:t>
            </a:r>
            <a:r>
              <a:rPr lang="es-ES" dirty="0" err="1" smtClean="0"/>
              <a:t>modems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99648"/>
            <a:ext cx="2437854" cy="288225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86" y="2863622"/>
            <a:ext cx="3672408" cy="275430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6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688</Words>
  <Application>Microsoft Office PowerPoint</Application>
  <PresentationFormat>Presentación en pantalla (4:3)</PresentationFormat>
  <Paragraphs>131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6" baseType="lpstr">
      <vt:lpstr>Tema de Office</vt:lpstr>
      <vt:lpstr>Hardware amateur para MSX</vt:lpstr>
      <vt:lpstr>El sistema MSX</vt:lpstr>
      <vt:lpstr>El sistema MSX</vt:lpstr>
      <vt:lpstr>El sistema MSX</vt:lpstr>
      <vt:lpstr>El sistema MSX</vt:lpstr>
      <vt:lpstr>El sistema MSX</vt:lpstr>
      <vt:lpstr>Posibilidades de expansión de los MSX</vt:lpstr>
      <vt:lpstr>Hardware “oficial”</vt:lpstr>
      <vt:lpstr>Hardware “oficial”</vt:lpstr>
      <vt:lpstr>Hardware “oficial”</vt:lpstr>
      <vt:lpstr>Hardware “oficial”</vt:lpstr>
      <vt:lpstr>Hardware “oficial”</vt:lpstr>
      <vt:lpstr>Hardware “oficial”</vt:lpstr>
      <vt:lpstr>Hardware “oficial”</vt:lpstr>
      <vt:lpstr>Hardware “oficial”</vt:lpstr>
      <vt:lpstr>Hardware “oficial”</vt:lpstr>
      <vt:lpstr>Hardware amateur: Controladores de almacenamiento</vt:lpstr>
      <vt:lpstr>HSH SCSI (1989)</vt:lpstr>
      <vt:lpstr>B.E.R.T. SCSI (1993)</vt:lpstr>
      <vt:lpstr>¡Escalofriante documento histórico!</vt:lpstr>
      <vt:lpstr>¡Escalofriante documento histórico!</vt:lpstr>
      <vt:lpstr>GOUDA SCSI (1993)</vt:lpstr>
      <vt:lpstr>MegaSCSI (1995)</vt:lpstr>
      <vt:lpstr>MegaSCSI (1995)</vt:lpstr>
      <vt:lpstr>MegaSCSI (1995)</vt:lpstr>
      <vt:lpstr>¡Escalofriante documento histórico!</vt:lpstr>
      <vt:lpstr>¡Escalofriante documento histórico!</vt:lpstr>
      <vt:lpstr>¡Escalofriante documento histórico!</vt:lpstr>
      <vt:lpstr>Presentación de PowerPoint</vt:lpstr>
      <vt:lpstr>Sunrise IDE (1995)</vt:lpstr>
      <vt:lpstr>Sunrise CF reader (2002)</vt:lpstr>
      <vt:lpstr>LPE SD/MMC reader (2007)</vt:lpstr>
      <vt:lpstr>Hardware amateur: Otros tipos</vt:lpstr>
      <vt:lpstr>Moonsound</vt:lpstr>
      <vt:lpstr>Graphics 9000</vt:lpstr>
      <vt:lpstr>PlaySoniq</vt:lpstr>
      <vt:lpstr>ObsoNET</vt:lpstr>
      <vt:lpstr>Denyonet</vt:lpstr>
      <vt:lpstr>NoWind</vt:lpstr>
      <vt:lpstr>Sistema EMSX</vt:lpstr>
      <vt:lpstr>Juegos</vt:lpstr>
      <vt:lpstr>Juegos</vt:lpstr>
      <vt:lpstr>Juegos</vt:lpstr>
      <vt:lpstr>Juegos</vt:lpstr>
      <vt:lpstr>Y ahora… ¡pasemos a la acción!</vt:lpstr>
    </vt:vector>
  </TitlesOfParts>
  <Company>SD Assessors S.A.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Néstor Soriano</dc:creator>
  <cp:lastModifiedBy>Néstor Soriano</cp:lastModifiedBy>
  <cp:revision>60</cp:revision>
  <dcterms:created xsi:type="dcterms:W3CDTF">2011-10-10T07:54:39Z</dcterms:created>
  <dcterms:modified xsi:type="dcterms:W3CDTF">2011-12-02T11:16:24Z</dcterms:modified>
</cp:coreProperties>
</file>